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516" r:id="rId2"/>
    <p:sldMasterId id="2147484291" r:id="rId3"/>
    <p:sldMasterId id="2147484528" r:id="rId4"/>
    <p:sldMasterId id="2147484502" r:id="rId5"/>
  </p:sldMasterIdLst>
  <p:notesMasterIdLst>
    <p:notesMasterId r:id="rId71"/>
  </p:notesMasterIdLst>
  <p:sldIdLst>
    <p:sldId id="257" r:id="rId6"/>
    <p:sldId id="288" r:id="rId7"/>
    <p:sldId id="319" r:id="rId8"/>
    <p:sldId id="294" r:id="rId9"/>
    <p:sldId id="393" r:id="rId10"/>
    <p:sldId id="314" r:id="rId11"/>
    <p:sldId id="315" r:id="rId12"/>
    <p:sldId id="394" r:id="rId13"/>
    <p:sldId id="316" r:id="rId14"/>
    <p:sldId id="321" r:id="rId15"/>
    <p:sldId id="322" r:id="rId16"/>
    <p:sldId id="323" r:id="rId17"/>
    <p:sldId id="330" r:id="rId18"/>
    <p:sldId id="337" r:id="rId19"/>
    <p:sldId id="338" r:id="rId20"/>
    <p:sldId id="339" r:id="rId21"/>
    <p:sldId id="340" r:id="rId22"/>
    <p:sldId id="345" r:id="rId23"/>
    <p:sldId id="346" r:id="rId24"/>
    <p:sldId id="347" r:id="rId25"/>
    <p:sldId id="403" r:id="rId26"/>
    <p:sldId id="352" r:id="rId27"/>
    <p:sldId id="353" r:id="rId28"/>
    <p:sldId id="354" r:id="rId29"/>
    <p:sldId id="355" r:id="rId30"/>
    <p:sldId id="360" r:id="rId31"/>
    <p:sldId id="395" r:id="rId32"/>
    <p:sldId id="396" r:id="rId33"/>
    <p:sldId id="397" r:id="rId34"/>
    <p:sldId id="398" r:id="rId35"/>
    <p:sldId id="402" r:id="rId36"/>
    <p:sldId id="361" r:id="rId37"/>
    <p:sldId id="362" r:id="rId38"/>
    <p:sldId id="363" r:id="rId39"/>
    <p:sldId id="364" r:id="rId40"/>
    <p:sldId id="365" r:id="rId41"/>
    <p:sldId id="368" r:id="rId42"/>
    <p:sldId id="369" r:id="rId43"/>
    <p:sldId id="370" r:id="rId44"/>
    <p:sldId id="371" r:id="rId45"/>
    <p:sldId id="404" r:id="rId46"/>
    <p:sldId id="372" r:id="rId47"/>
    <p:sldId id="405" r:id="rId48"/>
    <p:sldId id="373" r:id="rId49"/>
    <p:sldId id="376" r:id="rId50"/>
    <p:sldId id="427" r:id="rId51"/>
    <p:sldId id="428" r:id="rId52"/>
    <p:sldId id="429" r:id="rId53"/>
    <p:sldId id="430" r:id="rId54"/>
    <p:sldId id="431" r:id="rId55"/>
    <p:sldId id="432" r:id="rId56"/>
    <p:sldId id="433" r:id="rId57"/>
    <p:sldId id="441" r:id="rId58"/>
    <p:sldId id="377" r:id="rId59"/>
    <p:sldId id="378" r:id="rId60"/>
    <p:sldId id="379" r:id="rId61"/>
    <p:sldId id="406" r:id="rId62"/>
    <p:sldId id="382" r:id="rId63"/>
    <p:sldId id="380" r:id="rId64"/>
    <p:sldId id="407" r:id="rId65"/>
    <p:sldId id="381" r:id="rId66"/>
    <p:sldId id="384" r:id="rId67"/>
    <p:sldId id="383" r:id="rId68"/>
    <p:sldId id="410" r:id="rId69"/>
    <p:sldId id="426" r:id="rId70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95" autoAdjust="0"/>
    <p:restoredTop sz="94660" autoAdjust="0"/>
  </p:normalViewPr>
  <p:slideViewPr>
    <p:cSldViewPr>
      <p:cViewPr varScale="1">
        <p:scale>
          <a:sx n="65" d="100"/>
          <a:sy n="65" d="100"/>
        </p:scale>
        <p:origin x="-104" y="-1168"/>
      </p:cViewPr>
      <p:guideLst>
        <p:guide orient="horz" pos="3070"/>
        <p:guide pos="54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70" Type="http://schemas.openxmlformats.org/officeDocument/2006/relationships/slide" Target="slides/slide65.xml"/><Relationship Id="rId71" Type="http://schemas.openxmlformats.org/officeDocument/2006/relationships/notesMaster" Target="notesMasters/notesMaster1.xml"/><Relationship Id="rId72" Type="http://schemas.openxmlformats.org/officeDocument/2006/relationships/printerSettings" Target="printerSettings/printerSettings1.bin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2/12/15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jp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jp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jp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782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92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28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05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174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497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9121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431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9" y="6218683"/>
            <a:ext cx="6992436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6218683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terprise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lockup-enterpris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" y="6210745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82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65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ac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18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128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23783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821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01718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form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64171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effectLst>
            <a:outerShdw blurRad="50800" dist="38100" dir="54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73" y="3349625"/>
            <a:ext cx="7671816" cy="22829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29" y="3355721"/>
            <a:ext cx="10509504" cy="22799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llery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12" y="3273425"/>
            <a:ext cx="9182100" cy="2298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454257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rightcove-perfor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281" y="3273425"/>
            <a:ext cx="9525000" cy="2311151"/>
          </a:xfrm>
          <a:prstGeom prst="rect">
            <a:avLst/>
          </a:prstGeom>
          <a:effectLst>
            <a:outerShdw blurRad="50800" dist="38100" dir="54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239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755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1213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82403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theme" Target="../theme/theme2.xml"/><Relationship Id="rId9" Type="http://schemas.openxmlformats.org/officeDocument/2006/relationships/image" Target="../media/image6.png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13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Relationship Id="rId9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theme" Target="../theme/theme4.xml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theme" Target="../theme/theme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</a:t>
            </a:r>
            <a:r>
              <a:rPr lang="en-US" dirty="0" smtClean="0"/>
              <a:t>2015 </a:t>
            </a:r>
            <a:r>
              <a:rPr lang="en-US" dirty="0" smtClean="0"/>
              <a:t>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34" r:id="rId7"/>
    <p:sldLayoutId id="2147484536" r:id="rId8"/>
    <p:sldLayoutId id="2147484537" r:id="rId9"/>
    <p:sldLayoutId id="2147484538" r:id="rId10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EFEFF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rgbClr val="EFEFF0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35" r:id="rId7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527" r:id="rId5"/>
    <p:sldLayoutId id="2147484490" r:id="rId6"/>
    <p:sldLayoutId id="2147484491" r:id="rId7"/>
    <p:sldLayoutId id="2147484492" r:id="rId8"/>
    <p:sldLayoutId id="2147484493" r:id="rId9"/>
    <p:sldLayoutId id="2147484525" r:id="rId10"/>
    <p:sldLayoutId id="2147484526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0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31" r:id="rId3"/>
    <p:sldLayoutId id="2147484532" r:id="rId4"/>
    <p:sldLayoutId id="2147484533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  <p:sldLayoutId id="2147484523" r:id="rId4"/>
    <p:sldLayoutId id="2147484524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ightcoveLearning/curriculum-developing-bc-player" TargetMode="External"/><Relationship Id="rId4" Type="http://schemas.openxmlformats.org/officeDocument/2006/relationships/hyperlink" Target="http://bit.ly/1EDWaCA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reference/api/index.html" TargetMode="External"/><Relationship Id="rId4" Type="http://schemas.openxmlformats.org/officeDocument/2006/relationships/hyperlink" Target="http://docs.brightcove.com/en/video-cloud/brightcove-player/reference/api/vjs.Player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hyperlink" Target="mailto:mboles@brightcove.co" TargetMode="External"/><Relationship Id="rId3" Type="http://schemas.openxmlformats.org/officeDocument/2006/relationships/hyperlink" Target="mailto:training@brightcove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docs.brightcove.com/en/video-cloud/brightcove-player/samples/listen-for-play-button.html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8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0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2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index.html" TargetMode="External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56502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Setting Up to Develop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1651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 Cloud Account</a:t>
            </a:r>
          </a:p>
          <a:p>
            <a:r>
              <a:rPr lang="en-US" dirty="0"/>
              <a:t>You will also need an editor for HTML/JavaScript</a:t>
            </a:r>
          </a:p>
          <a:p>
            <a:pPr lvl="1"/>
            <a:r>
              <a:rPr lang="en-US" dirty="0"/>
              <a:t>Any plain text editor will work</a:t>
            </a:r>
          </a:p>
          <a:p>
            <a:pPr lvl="1"/>
            <a:r>
              <a:rPr lang="en-US" dirty="0"/>
              <a:t>An editor such as </a:t>
            </a:r>
            <a:r>
              <a:rPr lang="en-US" dirty="0"/>
              <a:t>Chocolat</a:t>
            </a:r>
            <a:r>
              <a:rPr lang="en-US" dirty="0"/>
              <a:t>, Sublime Text, Dreamweaver, BBEdit, or </a:t>
            </a:r>
            <a:r>
              <a:rPr lang="en-US" dirty="0"/>
              <a:t>CoffeeCup</a:t>
            </a:r>
            <a:r>
              <a:rPr lang="en-US" dirty="0"/>
              <a:t>, that provides code-hinting and syntax highlighting is </a:t>
            </a:r>
            <a:r>
              <a:rPr lang="en-US" dirty="0" smtClean="0"/>
              <a:t>recommended</a:t>
            </a:r>
          </a:p>
          <a:p>
            <a:r>
              <a:rPr lang="en-US" dirty="0" smtClean="0"/>
              <a:t>For iframe player implementation examples a web server is needed</a:t>
            </a:r>
          </a:p>
          <a:p>
            <a:pPr lvl="1"/>
            <a:r>
              <a:rPr lang="en-US" dirty="0" smtClean="0"/>
              <a:t>XAMPP</a:t>
            </a:r>
            <a:r>
              <a:rPr lang="en-US" dirty="0" smtClean="0"/>
              <a:t> and </a:t>
            </a:r>
            <a:r>
              <a:rPr lang="en-US" dirty="0" smtClean="0"/>
              <a:t>WAMP</a:t>
            </a:r>
            <a:r>
              <a:rPr lang="en-US" dirty="0" smtClean="0"/>
              <a:t> free options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0108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Session 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 files and slides</a:t>
            </a:r>
          </a:p>
          <a:p>
            <a:pPr lvl="1"/>
            <a:r>
              <a:rPr lang="en-US" dirty="0">
                <a:hlinkClick r:id="rId3"/>
              </a:rPr>
              <a:t>https://github.com/</a:t>
            </a:r>
            <a:r>
              <a:rPr lang="en-US" dirty="0" err="1">
                <a:hlinkClick r:id="rId3"/>
              </a:rPr>
              <a:t>BrightcoveLearning</a:t>
            </a:r>
            <a:r>
              <a:rPr lang="en-US" dirty="0">
                <a:hlinkClick r:id="rId3"/>
              </a:rPr>
              <a:t>/curriculum-developing-</a:t>
            </a:r>
            <a:r>
              <a:rPr lang="en-US" dirty="0" err="1">
                <a:hlinkClick r:id="rId3"/>
              </a:rPr>
              <a:t>bc</a:t>
            </a:r>
            <a:r>
              <a:rPr lang="en-US" dirty="0">
                <a:hlinkClick r:id="rId3"/>
              </a:rPr>
              <a:t>-player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http://bit.ly/</a:t>
            </a:r>
            <a:r>
              <a:rPr lang="en-US" dirty="0" smtClean="0">
                <a:hlinkClick r:id="rId4"/>
              </a:rPr>
              <a:t>1EDWaCA</a:t>
            </a:r>
            <a:endParaRPr lang="en-US" dirty="0" smtClean="0"/>
          </a:p>
          <a:p>
            <a:pPr lvl="1"/>
            <a:r>
              <a:rPr lang="en-US" dirty="0" smtClean="0"/>
              <a:t>PUT SCREEN SHOT HERE OF </a:t>
            </a:r>
            <a:r>
              <a:rPr lang="en-US" dirty="0" smtClean="0"/>
              <a:t>GITHUB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6930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Player API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Consists of the Video.js API PLUS Brightcove Player additions</a:t>
            </a:r>
          </a:p>
          <a:p>
            <a:r>
              <a:rPr lang="en-US" dirty="0" smtClean="0"/>
              <a:t>Cumulative doc here: </a:t>
            </a:r>
          </a:p>
          <a:p>
            <a:pPr marL="0" indent="0">
              <a:buNone/>
            </a:pPr>
            <a:r>
              <a:rPr lang="en-US" dirty="0">
                <a:latin typeface="Source Code Pro"/>
                <a:cs typeface="Source Code Pro"/>
                <a:hlinkClick r:id="rId3"/>
              </a:rPr>
              <a:t>http://docs.brightcove.com/en/video-cloud/brightcove-player/reference/api/</a:t>
            </a:r>
            <a:r>
              <a:rPr lang="en-US" dirty="0" smtClean="0">
                <a:latin typeface="Source Code Pro"/>
                <a:cs typeface="Source Code Pro"/>
                <a:hlinkClick r:id="rId3"/>
              </a:rPr>
              <a:t>index.html</a:t>
            </a:r>
            <a:endParaRPr lang="en-US" dirty="0" smtClean="0">
              <a:latin typeface="Source Code Pro"/>
              <a:cs typeface="Source Code Pro"/>
            </a:endParaRPr>
          </a:p>
          <a:p>
            <a:r>
              <a:rPr lang="en-US" dirty="0" smtClean="0"/>
              <a:t>Focus in this session on methods and events (</a:t>
            </a:r>
            <a:r>
              <a:rPr lang="en-US" dirty="0" err="1" smtClean="0"/>
              <a:t>vjs.player</a:t>
            </a:r>
            <a:r>
              <a:rPr lang="en-US" dirty="0" smtClean="0"/>
              <a:t>):</a:t>
            </a:r>
          </a:p>
          <a:p>
            <a:pPr marL="0" indent="0">
              <a:buNone/>
            </a:pPr>
            <a:r>
              <a:rPr lang="en-US" dirty="0">
                <a:latin typeface="Source Code Pro"/>
                <a:cs typeface="Source Code Pro"/>
                <a:hlinkClick r:id="rId4"/>
              </a:rPr>
              <a:t>http://docs.brightcove.com/en/video-cloud/brightcove-player/reference/api/</a:t>
            </a:r>
            <a:r>
              <a:rPr lang="en-US" dirty="0" smtClean="0">
                <a:latin typeface="Source Code Pro"/>
                <a:cs typeface="Source Code Pro"/>
                <a:hlinkClick r:id="rId4"/>
              </a:rPr>
              <a:t>vjs.Player.html</a:t>
            </a:r>
            <a:endParaRPr lang="en-US" dirty="0" smtClean="0">
              <a:latin typeface="Source Code Pro"/>
              <a:cs typeface="Source Code Pro"/>
            </a:endParaRP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592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JavaScript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5564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Code Dilemma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of this session is to teach Smart Player API code</a:t>
            </a:r>
          </a:p>
          <a:p>
            <a:pPr lvl="1"/>
            <a:r>
              <a:rPr lang="en-US" dirty="0" smtClean="0"/>
              <a:t>Decided it is not appropriate </a:t>
            </a:r>
            <a:r>
              <a:rPr lang="en-US" dirty="0"/>
              <a:t>to suggest </a:t>
            </a:r>
            <a:r>
              <a:rPr lang="en-US" dirty="0" smtClean="0"/>
              <a:t>too many best </a:t>
            </a:r>
            <a:r>
              <a:rPr lang="en-US" dirty="0"/>
              <a:t>practices in </a:t>
            </a:r>
            <a:r>
              <a:rPr lang="en-US" dirty="0" smtClean="0"/>
              <a:t>JavaScript</a:t>
            </a:r>
            <a:endParaRPr lang="en-US" dirty="0"/>
          </a:p>
          <a:p>
            <a:r>
              <a:rPr lang="en-US" dirty="0" smtClean="0"/>
              <a:t>Good </a:t>
            </a:r>
            <a:r>
              <a:rPr lang="en-US" dirty="0"/>
              <a:t>pattern to use is a basic version of the </a:t>
            </a:r>
            <a:r>
              <a:rPr lang="en-US" dirty="0">
                <a:solidFill>
                  <a:srgbClr val="FF0000"/>
                </a:solidFill>
              </a:rPr>
              <a:t>Module</a:t>
            </a:r>
            <a:r>
              <a:rPr lang="en-US" dirty="0"/>
              <a:t> pattern</a:t>
            </a:r>
          </a:p>
          <a:p>
            <a:pPr lvl="1"/>
            <a:r>
              <a:rPr lang="en-US" dirty="0"/>
              <a:t>Keeps variables out of the global name space to avoid collisions with other scripts used in the page</a:t>
            </a:r>
          </a:p>
          <a:p>
            <a:pPr lvl="1"/>
            <a:r>
              <a:rPr lang="en-US" dirty="0"/>
              <a:t>All variable initialized at the top to make it easier to find them</a:t>
            </a:r>
          </a:p>
          <a:p>
            <a:pPr lvl="1"/>
            <a:r>
              <a:rPr lang="en-US" dirty="0"/>
              <a:t>Allows you to have both public and private data/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 smtClean="0"/>
              <a:t>Used in numerous document solutions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3856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Is Event Driven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6293635" cy="6848735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function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foo(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) {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player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this;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player.loadVideo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(123);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player.play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}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16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434181" y="2435225"/>
            <a:ext cx="6244671" cy="5401450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2147483647 w 21600"/>
              <a:gd name="T7" fmla="*/ 2147483647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2147483647 h 21600"/>
              <a:gd name="T14" fmla="*/ 2147483647 w 21600"/>
              <a:gd name="T15" fmla="*/ 2147483647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54707" tIns="77354" rIns="154707" bIns="77354" anchor="ctr"/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911181" y="2054225"/>
            <a:ext cx="10416382" cy="6848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 smtClean="0">
                <a:latin typeface="Source Code Pro"/>
                <a:cs typeface="Source Code Pro"/>
              </a:rPr>
              <a:t>videojs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"video"</a:t>
            </a:r>
            <a:r>
              <a:rPr lang="en-US" sz="3600" dirty="0">
                <a:latin typeface="Source Code Pro"/>
                <a:cs typeface="Source Code Pro"/>
              </a:rPr>
              <a:t>).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ready</a:t>
            </a:r>
            <a:r>
              <a:rPr lang="en-US" sz="3600" dirty="0">
                <a:latin typeface="Source Code Pro"/>
                <a:cs typeface="Source Code Pro"/>
              </a:rPr>
              <a:t>(function(){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var myPlayer = this;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</a:t>
            </a:r>
            <a:r>
              <a:rPr lang="en-US" sz="36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6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otherComponent.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on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play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>
                <a:latin typeface="Source Code Pro"/>
                <a:cs typeface="Source Code Pro"/>
              </a:rPr>
              <a:t>, 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</a:t>
            </a:r>
            <a:r>
              <a:rPr lang="en-US" sz="3600" dirty="0" smtClean="0">
                <a:latin typeface="Source Code Pro"/>
                <a:cs typeface="Source Code Pro"/>
              </a:rPr>
              <a:t>//Video is playing</a:t>
            </a: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})</a:t>
            </a:r>
            <a:r>
              <a:rPr lang="en-US" sz="3600" dirty="0" smtClean="0">
                <a:latin typeface="Source Code Pro"/>
                <a:cs typeface="Source Code Pro"/>
              </a:rPr>
              <a:t>;</a:t>
            </a:r>
            <a:endParaRPr lang="en-US" sz="36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25070833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Callback Function </a:t>
            </a:r>
            <a:r>
              <a:rPr lang="en-US" dirty="0" smtClean="0"/>
              <a:t>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17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Anonymous Function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videoPlayer.getCurrentVideo</a:t>
            </a:r>
            <a:r>
              <a:rPr lang="en-US" sz="3200" dirty="0">
                <a:latin typeface="Source Code Pro"/>
                <a:cs typeface="Source Code Pro"/>
              </a:rPr>
              <a:t>(</a:t>
            </a:r>
            <a:r>
              <a:rPr lang="en-US" sz="3200" b="1" dirty="0">
                <a:solidFill>
                  <a:srgbClr val="3366FF"/>
                </a:solidFill>
                <a:latin typeface="Source Code Pro"/>
                <a:cs typeface="Source Code Pro"/>
              </a:rPr>
              <a:t>function(videoDTO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</a:t>
            </a:r>
            <a:r>
              <a:rPr lang="en-US" sz="3200" dirty="0">
                <a:latin typeface="Source Code Pro"/>
                <a:cs typeface="Source Code Pro"/>
              </a:rPr>
              <a:t>("displayName")</a:t>
            </a:r>
            <a:r>
              <a:rPr lang="en-US" sz="3200" dirty="0" smtClean="0">
                <a:latin typeface="Source Code Pro"/>
                <a:cs typeface="Source Code Pro"/>
              </a:rPr>
              <a:t>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</a:t>
            </a:r>
            <a:r>
              <a:rPr lang="en-US" sz="3200" dirty="0">
                <a:latin typeface="Source Code Pro"/>
                <a:cs typeface="Source Code Pro"/>
              </a:rPr>
              <a:t>= videoDTO.displayName</a:t>
            </a:r>
            <a:r>
              <a:rPr lang="en-US" sz="3200" dirty="0" smtClean="0">
                <a:latin typeface="Source Code Pro"/>
                <a:cs typeface="Source Code Pro"/>
              </a:rPr>
              <a:t>;	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</a:t>
            </a:r>
            <a:r>
              <a:rPr lang="en-US" sz="3200" dirty="0"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;</a:t>
            </a:r>
          </a:p>
          <a:p>
            <a:pPr marL="0" indent="0" algn="ctr">
              <a:buNone/>
            </a:pPr>
            <a:r>
              <a:rPr lang="en-US" sz="3200" b="1" dirty="0" smtClean="0">
                <a:latin typeface="Source Code Pro"/>
                <a:cs typeface="Source Code Pro"/>
              </a:rPr>
              <a:t>OR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Function Expression / Declaration</a:t>
            </a:r>
            <a:endParaRPr lang="en-US" sz="3200" b="1" dirty="0" smtClean="0">
              <a:latin typeface="+mn-lt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videoPlayer.getCurrentVideo(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2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var 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 = function(videoDTO)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document.getElementById("displayName").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= videoDTO.displayName;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};</a:t>
            </a:r>
            <a:endParaRPr lang="en-US" sz="32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98378620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Brightcove Player Development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220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Reference to Player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block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Use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ready</a:t>
            </a:r>
            <a:r>
              <a:rPr lang="en-US" dirty="0" smtClean="0">
                <a:solidFill>
                  <a:srgbClr val="7188CC"/>
                </a:solidFill>
              </a:rPr>
              <a:t> </a:t>
            </a:r>
            <a:r>
              <a:rPr lang="en-US" dirty="0" smtClean="0"/>
              <a:t>method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variable that holds reference to the player instance</a:t>
            </a:r>
          </a:p>
          <a:p>
            <a:pPr marL="0" indent="0">
              <a:buNone/>
            </a:pP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videojs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("myPlayerID").ready(function(){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myPlayer = this;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7188CC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dirty="0" smtClean="0"/>
              <a:t>**Do not have to use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ready</a:t>
            </a:r>
            <a:r>
              <a:rPr lang="en-US" dirty="0" smtClean="0"/>
              <a:t> if you are certain Flash fallback never </a:t>
            </a:r>
            <a:r>
              <a:rPr lang="en-US" dirty="0" smtClean="0"/>
              <a:t>used; best practices is to always use</a:t>
            </a: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3779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Developing with Brightcove Player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Matt Boles, Learning Specialist</a:t>
            </a:r>
          </a:p>
          <a:p>
            <a:r>
              <a:rPr lang="en-US" dirty="0">
                <a:hlinkClick r:id="rId2"/>
              </a:rPr>
              <a:t>mboles@brightcove.co</a:t>
            </a:r>
            <a:r>
              <a:rPr lang="en-US" dirty="0"/>
              <a:t> or </a:t>
            </a:r>
            <a:r>
              <a:rPr lang="en-US" dirty="0">
                <a:hlinkClick r:id="rId3"/>
              </a:rPr>
              <a:t>training@brightcove.com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480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://docs.brightcove.com/en/video-cloud/brightcove-player/reference/api/</a:t>
            </a:r>
            <a:r>
              <a:rPr lang="en-US" dirty="0" smtClean="0">
                <a:hlinkClick r:id="rId3"/>
              </a:rPr>
              <a:t>vjs.Player.html</a:t>
            </a:r>
            <a:endParaRPr lang="en-US" dirty="0" smtClean="0"/>
          </a:p>
          <a:p>
            <a:r>
              <a:rPr lang="en-US" dirty="0" smtClean="0"/>
              <a:t>Method example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myPlayer.play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2252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</a:t>
            </a:r>
            <a:r>
              <a:rPr lang="en-US" dirty="0" smtClean="0"/>
              <a:t>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://docs.brightcove.com/en/video-cloud/brightcove-player/reference/api/</a:t>
            </a:r>
            <a:r>
              <a:rPr lang="en-US" dirty="0" smtClean="0">
                <a:hlinkClick r:id="rId3"/>
              </a:rPr>
              <a:t>vjs.Player.html</a:t>
            </a:r>
            <a:endParaRPr lang="en-US" dirty="0" smtClean="0"/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on()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off()</a:t>
            </a:r>
            <a:r>
              <a:rPr lang="en-US" dirty="0" smtClean="0"/>
              <a:t> methods to add and remove event listeners</a:t>
            </a:r>
          </a:p>
          <a:p>
            <a:r>
              <a:rPr lang="en-US" dirty="0" smtClean="0"/>
              <a:t>Event example</a:t>
            </a:r>
            <a:endParaRPr lang="en-US" dirty="0" smtClean="0"/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myPlayer.on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timeupdate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",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showUpdate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29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1: Using the API to Play a </a:t>
            </a:r>
            <a:r>
              <a:rPr lang="en-US" dirty="0" smtClean="0"/>
              <a:t>Video and Display Event Object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8127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Player Catalog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8809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Catalog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 Catalog is a helper </a:t>
            </a:r>
            <a:r>
              <a:rPr lang="en-US" dirty="0"/>
              <a:t>library for making requests to the Video Cloud </a:t>
            </a:r>
            <a:r>
              <a:rPr lang="en-US" dirty="0" smtClean="0"/>
              <a:t>catalog</a:t>
            </a:r>
            <a:endParaRPr lang="en-US" dirty="0"/>
          </a:p>
          <a:p>
            <a:pPr lvl="1"/>
            <a:r>
              <a:rPr lang="en-US" dirty="0" smtClean="0"/>
              <a:t>The </a:t>
            </a:r>
            <a:r>
              <a:rPr lang="en-US" dirty="0"/>
              <a:t>catalog makes it easy to get information on Video Cloud media and </a:t>
            </a:r>
            <a:r>
              <a:rPr lang="en-US" dirty="0" smtClean="0"/>
              <a:t>loads </a:t>
            </a:r>
            <a:r>
              <a:rPr lang="en-US" dirty="0"/>
              <a:t>them into a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Currently two methods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myPlayer.catalog.getVideo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videoID,callback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myPlayer.catalog.load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videoObject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8222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Returned Object from </a:t>
            </a:r>
            <a:r>
              <a:rPr lang="en-US" dirty="0" smtClean="0"/>
              <a:t>getVideo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Catalog returns an object of type </a:t>
            </a:r>
            <a:r>
              <a:rPr lang="en-US" dirty="0" smtClean="0"/>
              <a:t>XMLHttpRequest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2806699"/>
            <a:ext cx="16117912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10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2: Dynamically Loading and Playing a Video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6530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</a:t>
            </a:r>
            <a:r>
              <a:rPr lang="en-US" dirty="0" smtClean="0"/>
              <a:t>mediainfo Property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30729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mediainfo Property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mediainfo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property is an object which contains information on the current media in the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The </a:t>
            </a:r>
            <a:r>
              <a:rPr lang="en-US" dirty="0"/>
              <a:t>property is created and populated when </a:t>
            </a:r>
            <a:r>
              <a:rPr lang="en-US" dirty="0" smtClean="0"/>
              <a:t>using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load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()</a:t>
            </a:r>
            <a:r>
              <a:rPr lang="en-US" dirty="0"/>
              <a:t> method</a:t>
            </a:r>
            <a:r>
              <a:rPr lang="en-US" dirty="0" smtClean="0"/>
              <a:t> from Brightcove Player's catalog object</a:t>
            </a:r>
          </a:p>
          <a:p>
            <a:r>
              <a:rPr lang="en-US" dirty="0"/>
              <a:t>After the mediainfo object is </a:t>
            </a:r>
            <a:r>
              <a:rPr lang="en-US" dirty="0" smtClean="0"/>
              <a:t>populated, use </a:t>
            </a:r>
            <a:r>
              <a:rPr lang="en-US" dirty="0"/>
              <a:t>it for convenient data retrieval when wishing to display video information, like the video name or description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96943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 mediainfo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80" y="1749425"/>
            <a:ext cx="16719109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956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Introducing the Course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33080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mediainfo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Access the data in the mediainfo object by simple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object.property</a:t>
            </a:r>
            <a:r>
              <a:rPr lang="en-US" dirty="0" smtClean="0"/>
              <a:t> notation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dynamicHTML = "&lt;p&gt;Video Title: &lt;strong&gt;"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Source Code Pro"/>
                <a:cs typeface="Source Code Pro"/>
              </a:rPr>
              <a:t>myPlayer.mediainfo.name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dynamicHTML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+= "&lt;p&gt;Description: &lt;strong&gt;"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Source Code Pro"/>
                <a:cs typeface="Source Code Pro"/>
              </a:rPr>
              <a:t>myPlayer.mediainfo.description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"&lt;/strong&gt;&lt;/p&gt;";      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document.getElementById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("textTarget").innerHTML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=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dynamicHTML; 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044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3: Display Video </a:t>
            </a:r>
            <a:r>
              <a:rPr lang="en-US" dirty="0" smtClean="0"/>
              <a:t>Information in the HTML 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58702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the iframe Player Implementation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36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iframe</a:t>
            </a:r>
            <a:r>
              <a:rPr lang="en-US" dirty="0"/>
              <a:t> </a:t>
            </a:r>
            <a:r>
              <a:rPr lang="en-US" dirty="0" smtClean="0"/>
              <a:t>Player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collisions with existing JavaScript and/or CSS</a:t>
            </a:r>
          </a:p>
          <a:p>
            <a:r>
              <a:rPr lang="en-US" dirty="0"/>
              <a:t>Automatically </a:t>
            </a:r>
            <a:r>
              <a:rPr lang="en-US" dirty="0" smtClean="0"/>
              <a:t>responsive (nearly) </a:t>
            </a:r>
            <a:endParaRPr lang="en-US" dirty="0"/>
          </a:p>
          <a:p>
            <a:r>
              <a:rPr lang="en-US" dirty="0"/>
              <a:t>The iframe eases use in social media apps (or whenever the video will need to "travel" into other apps</a:t>
            </a:r>
            <a:r>
              <a:rPr lang="en-US" dirty="0" smtClean="0"/>
              <a:t>)</a:t>
            </a:r>
          </a:p>
          <a:p>
            <a:r>
              <a:rPr lang="en-US" dirty="0" smtClean="0"/>
              <a:t>Simple localization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6270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You Cannot Use iframe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</a:t>
            </a:r>
            <a:r>
              <a:rPr lang="en-US" dirty="0"/>
              <a:t>in the containing page needs to listen for and act on player events</a:t>
            </a:r>
          </a:p>
          <a:p>
            <a:r>
              <a:rPr lang="en-US" dirty="0"/>
              <a:t>The player uses styles from the containing page</a:t>
            </a:r>
          </a:p>
          <a:p>
            <a:r>
              <a:rPr lang="en-US" dirty="0"/>
              <a:t>The iframe will cause app logic to fail, like a redirect from the containing page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8738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Dynamically Change Video in iframe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6428235" cy="6848735"/>
          </a:xfrm>
        </p:spPr>
        <p:txBody>
          <a:bodyPr/>
          <a:lstStyle/>
          <a:p>
            <a:r>
              <a:rPr lang="en-US" dirty="0" smtClean="0"/>
              <a:t>To dynamically change video in an iframe add a query string to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src</a:t>
            </a:r>
            <a:r>
              <a:rPr lang="en-US" dirty="0" smtClean="0"/>
              <a:t> property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iframe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src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='//players.brightcove.net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/…index.html' …&gt;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/iframe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var iframeTag=document.getElementsByTagName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("iframe")[0],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newVideo = "?videoId=922656010001"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function 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changeVideo() {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iframeTag.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src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+= 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newVideo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5410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Communicate Between HTML Page and iframe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possible to communicate between the parent page and the iframe</a:t>
            </a:r>
          </a:p>
          <a:p>
            <a:pPr lvl="1"/>
            <a:r>
              <a:rPr lang="en-US" dirty="0" smtClean="0"/>
              <a:t>Uses HTML postMessage</a:t>
            </a:r>
          </a:p>
          <a:p>
            <a:r>
              <a:rPr lang="en-US" dirty="0"/>
              <a:t>Example doc: </a:t>
            </a:r>
            <a:r>
              <a:rPr lang="en-US" i="1" dirty="0"/>
              <a:t>Play Video from iframe </a:t>
            </a:r>
            <a:r>
              <a:rPr lang="en-US" i="1" dirty="0" smtClean="0"/>
              <a:t>Parent</a:t>
            </a:r>
          </a:p>
          <a:p>
            <a:pPr lvl="1"/>
            <a:r>
              <a:rPr lang="en-US" dirty="0">
                <a:hlinkClick r:id="rId3"/>
              </a:rPr>
              <a:t>http://docs.brightcove.com/en/video-cloud/brightcove-player/samples/listen-for-play-</a:t>
            </a:r>
            <a:r>
              <a:rPr lang="en-US" dirty="0" smtClean="0">
                <a:hlinkClick r:id="rId3"/>
              </a:rPr>
              <a:t>button.html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75501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4: </a:t>
            </a:r>
            <a:r>
              <a:rPr lang="en-US" dirty="0"/>
              <a:t>Changing the Video in an iframe Player Implementation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08508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Adding a Brightcove Plugin to a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6335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Plugins for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plugin for the Brightcove player uses a combination of HTML, JavaScript and/or CSS to somehow customize the </a:t>
            </a:r>
            <a:r>
              <a:rPr lang="en-US" dirty="0" smtClean="0"/>
              <a:t>player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other words, anything you can do in a web page, you can do in a </a:t>
            </a:r>
            <a:r>
              <a:rPr lang="en-US" dirty="0" smtClean="0"/>
              <a:t>plugin</a:t>
            </a:r>
            <a:endParaRPr lang="en-US" dirty="0"/>
          </a:p>
          <a:p>
            <a:r>
              <a:rPr lang="en-US" dirty="0" smtClean="0"/>
              <a:t>Broadly</a:t>
            </a:r>
            <a:r>
              <a:rPr lang="en-US" dirty="0"/>
              <a:t>, plugins can be developed </a:t>
            </a:r>
            <a:r>
              <a:rPr lang="en-US" dirty="0" smtClean="0"/>
              <a:t>to</a:t>
            </a:r>
            <a:endParaRPr lang="en-US" dirty="0"/>
          </a:p>
          <a:p>
            <a:pPr lvl="1"/>
            <a:r>
              <a:rPr lang="en-US" dirty="0" smtClean="0"/>
              <a:t>Modify </a:t>
            </a:r>
            <a:r>
              <a:rPr lang="en-US" dirty="0"/>
              <a:t>default behavior</a:t>
            </a:r>
          </a:p>
          <a:p>
            <a:pPr lvl="1"/>
            <a:r>
              <a:rPr lang="en-US" dirty="0"/>
              <a:t>Add functionality</a:t>
            </a:r>
          </a:p>
          <a:p>
            <a:pPr lvl="1"/>
            <a:r>
              <a:rPr lang="en-US" dirty="0"/>
              <a:t>Customize </a:t>
            </a:r>
            <a:r>
              <a:rPr lang="en-US" dirty="0" smtClean="0"/>
              <a:t>appearance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3601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Brightcove Player is based on the </a:t>
            </a:r>
            <a:r>
              <a:rPr lang="en-US" dirty="0" smtClean="0"/>
              <a:t>Video.js Player</a:t>
            </a:r>
          </a:p>
          <a:p>
            <a:r>
              <a:rPr lang="en-US" dirty="0" smtClean="0"/>
              <a:t>Three core elements:</a:t>
            </a:r>
          </a:p>
          <a:p>
            <a:pPr lvl="1"/>
            <a:r>
              <a:rPr lang="en-US" dirty="0" smtClean="0"/>
              <a:t>Video </a:t>
            </a:r>
            <a:r>
              <a:rPr lang="en-US" dirty="0"/>
              <a:t>embed </a:t>
            </a:r>
            <a:r>
              <a:rPr lang="en-US" dirty="0" smtClean="0"/>
              <a:t>code - Places </a:t>
            </a:r>
            <a:r>
              <a:rPr lang="en-US" dirty="0"/>
              <a:t>a video into a website using the HTML5 </a:t>
            </a:r>
            <a:r>
              <a:rPr lang="en-US" dirty="0">
                <a:solidFill>
                  <a:srgbClr val="FF0000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/>
              <a:t> element falling back to Flash </a:t>
            </a:r>
            <a:r>
              <a:rPr lang="en-US" dirty="0" smtClean="0"/>
              <a:t>automatically</a:t>
            </a:r>
          </a:p>
          <a:p>
            <a:pPr lvl="1"/>
            <a:r>
              <a:rPr lang="en-US" dirty="0"/>
              <a:t>JavaScript library - Makes the player work across browsers, their various versions and around device / platform </a:t>
            </a:r>
            <a:r>
              <a:rPr lang="en-US" dirty="0" smtClean="0"/>
              <a:t>bugs</a:t>
            </a:r>
          </a:p>
          <a:p>
            <a:pPr lvl="1"/>
            <a:r>
              <a:rPr lang="en-US" dirty="0"/>
              <a:t>Pure HTML/CSS skin - Creates a uniform look across HTML5 browsers and easy custom skinning for a branded look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566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Supplied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Brightcove has released, and continues to release, plugins</a:t>
            </a:r>
          </a:p>
          <a:p>
            <a:pPr lvl="1"/>
            <a:r>
              <a:rPr lang="en-US" dirty="0"/>
              <a:t>Debugger</a:t>
            </a:r>
          </a:p>
          <a:p>
            <a:pPr lvl="1"/>
            <a:r>
              <a:rPr lang="en-US" dirty="0"/>
              <a:t>Display Thumbnail Previews</a:t>
            </a:r>
          </a:p>
          <a:p>
            <a:pPr lvl="1"/>
            <a:r>
              <a:rPr lang="en-US" dirty="0"/>
              <a:t>Errors</a:t>
            </a:r>
          </a:p>
          <a:p>
            <a:pPr lvl="1"/>
            <a:r>
              <a:rPr lang="en-US" dirty="0"/>
              <a:t>Google Analytics</a:t>
            </a:r>
          </a:p>
          <a:p>
            <a:pPr lvl="1"/>
            <a:r>
              <a:rPr lang="en-US" dirty="0"/>
              <a:t>HLS</a:t>
            </a:r>
          </a:p>
          <a:p>
            <a:pPr lvl="1"/>
            <a:r>
              <a:rPr lang="en-US" dirty="0"/>
              <a:t>IMA</a:t>
            </a:r>
          </a:p>
          <a:p>
            <a:pPr lvl="1"/>
            <a:r>
              <a:rPr lang="en-US" dirty="0"/>
              <a:t>OnceUX</a:t>
            </a:r>
          </a:p>
          <a:p>
            <a:pPr lvl="1"/>
            <a:r>
              <a:rPr lang="en-US" dirty="0"/>
              <a:t>Overlay</a:t>
            </a:r>
          </a:p>
          <a:p>
            <a:pPr lvl="1"/>
            <a:r>
              <a:rPr lang="en-US" dirty="0"/>
              <a:t>Social Media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40322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Plugins Loaded by Default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are plugins loaded by default</a:t>
            </a:r>
          </a:p>
          <a:p>
            <a:pPr lvl="1"/>
            <a:r>
              <a:rPr lang="en-US" dirty="0"/>
              <a:t>Debugger</a:t>
            </a:r>
          </a:p>
          <a:p>
            <a:pPr lvl="1"/>
            <a:r>
              <a:rPr lang="en-US" dirty="0" smtClean="0"/>
              <a:t>Errors</a:t>
            </a:r>
            <a:endParaRPr lang="en-US" dirty="0"/>
          </a:p>
          <a:p>
            <a:pPr lvl="1"/>
            <a:r>
              <a:rPr lang="en-US" dirty="0" smtClean="0"/>
              <a:t>HLS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6596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Studio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three ways to use a plugin</a:t>
            </a:r>
          </a:p>
          <a:p>
            <a:r>
              <a:rPr lang="en-US" dirty="0" smtClean="0"/>
              <a:t>Use the Studio UI to supply the plugin's</a:t>
            </a:r>
          </a:p>
          <a:p>
            <a:pPr lvl="1"/>
            <a:r>
              <a:rPr lang="en-US" dirty="0" smtClean="0"/>
              <a:t>JavaScript</a:t>
            </a:r>
          </a:p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Options (if needed)</a:t>
            </a:r>
          </a:p>
          <a:p>
            <a:pPr lvl="1"/>
            <a:r>
              <a:rPr lang="en-US" dirty="0" smtClean="0"/>
              <a:t>CSS (if needed)</a:t>
            </a:r>
          </a:p>
          <a:p>
            <a:r>
              <a:rPr lang="en-US" dirty="0" smtClean="0"/>
              <a:t>Plugin associated with ALL instances of the player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8881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Custom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Second way use a plugin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tag to manually include the plugin's JavaScript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&lt;link&gt;</a:t>
            </a:r>
            <a:r>
              <a:rPr lang="en-US" dirty="0" smtClean="0"/>
              <a:t> tag to manually include the plugin's CSS (if needed)</a:t>
            </a:r>
          </a:p>
          <a:p>
            <a:pPr lvl="1"/>
            <a:r>
              <a:rPr lang="en-US" dirty="0" smtClean="0"/>
              <a:t>Call the plugin as a method, supplying required options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myPlayer.ima3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({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 serverUrl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"http://pubads.g.doubleclick.net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/…"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r>
              <a:rPr lang="en-US" dirty="0" smtClean="0"/>
              <a:t>Plugin associated ONLY with the instance of the player on the page</a:t>
            </a:r>
          </a:p>
          <a:p>
            <a:r>
              <a:rPr lang="en-US" dirty="0" smtClean="0"/>
              <a:t>Provides flexibility, such as dynamically supplying options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386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Plugins Using </a:t>
            </a:r>
            <a:r>
              <a:rPr lang="en-US" dirty="0" smtClean="0"/>
              <a:t>curl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configure the player, and associated plugins, using the Player Management API</a:t>
            </a:r>
          </a:p>
          <a:p>
            <a:r>
              <a:rPr lang="en-US" dirty="0" smtClean="0"/>
              <a:t>Details on using curl not part of this course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curl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-header "Content-Type: application/json"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-user $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EMAIL 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-request PATCH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--data '{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"stylesheets":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plugin-dev.css"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"scripts":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plugin-dev.js"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"plugins": [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{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name": "pluginDev"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,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options": {"overlayText": 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This …"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}]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}'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https://players.api.brightcove.com/v1/accounts/$ACCOUNT_ID/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players</a:t>
            </a:r>
            <a:b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$PLAYER_ID/configuration</a:t>
            </a:r>
            <a:endParaRPr lang="en-US" sz="24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014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6115571"/>
          </a:xfrm>
        </p:spPr>
        <p:txBody>
          <a:bodyPr>
            <a:normAutofit fontScale="90000"/>
          </a:bodyPr>
          <a:lstStyle/>
          <a:p>
            <a:r>
              <a:rPr lang="en-US" dirty="0"/>
              <a:t>Demo </a:t>
            </a:r>
            <a:r>
              <a:rPr lang="en-US" dirty="0" smtClean="0"/>
              <a:t>5: </a:t>
            </a:r>
            <a:r>
              <a:rPr lang="en-US" dirty="0"/>
              <a:t>Adding </a:t>
            </a:r>
            <a:r>
              <a:rPr lang="en-US" dirty="0" smtClean="0"/>
              <a:t>the Overlay Plugin </a:t>
            </a:r>
            <a:r>
              <a:rPr lang="en-US" dirty="0"/>
              <a:t>to a </a:t>
            </a:r>
            <a:r>
              <a:rPr lang="en-US" dirty="0" smtClean="0"/>
              <a:t>Player</a:t>
            </a:r>
            <a:br>
              <a:rPr lang="en-US" dirty="0" smtClean="0"/>
            </a:br>
            <a:r>
              <a:rPr lang="en-US" dirty="0" smtClean="0">
                <a:solidFill>
                  <a:schemeClr val="accent5"/>
                </a:solidFill>
              </a:rPr>
              <a:t>AND/OR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Demo </a:t>
            </a:r>
            <a:r>
              <a:rPr lang="en-US" dirty="0" smtClean="0"/>
              <a:t>6: </a:t>
            </a:r>
            <a:r>
              <a:rPr lang="en-US" dirty="0"/>
              <a:t>Using the IMA Plugin to Play VAST Ads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297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Customizing Player Appearance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5981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Customization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limited options in Studio UI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Manual customization with CSS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47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81" y="2663825"/>
            <a:ext cx="81026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94718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for Customization of Player Appearance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Decide what you would like to change</a:t>
            </a:r>
          </a:p>
          <a:p>
            <a:r>
              <a:rPr lang="en-US" dirty="0" smtClean="0"/>
              <a:t>Determine appropriate CSS selector for the element you wish to change</a:t>
            </a:r>
          </a:p>
          <a:p>
            <a:r>
              <a:rPr lang="en-US" dirty="0" smtClean="0"/>
              <a:t>Create and apply the CSS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52530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Determine Element Selector – Example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9570235" cy="6848735"/>
          </a:xfrm>
        </p:spPr>
        <p:txBody>
          <a:bodyPr/>
          <a:lstStyle/>
          <a:p>
            <a:r>
              <a:rPr lang="en-US" dirty="0" smtClean="0"/>
              <a:t>In Chrome, right-click on play button</a:t>
            </a:r>
          </a:p>
          <a:p>
            <a:r>
              <a:rPr lang="en-US" dirty="0" smtClean="0"/>
              <a:t>Inspect elem</a:t>
            </a:r>
            <a:r>
              <a:rPr lang="en-US" dirty="0" smtClean="0"/>
              <a:t>ent</a:t>
            </a:r>
          </a:p>
          <a:p>
            <a:r>
              <a:rPr lang="en-US" dirty="0" smtClean="0"/>
              <a:t>Look at "path" in Development Tools</a:t>
            </a:r>
          </a:p>
          <a:p>
            <a:r>
              <a:rPr lang="en-US" dirty="0" smtClean="0"/>
              <a:t>Translate into style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 descr="big-play-button-sty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581" y="1444625"/>
            <a:ext cx="6197713" cy="822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3188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customize, integrate with, or add functionality to, your </a:t>
            </a:r>
            <a:r>
              <a:rPr lang="en-US" dirty="0" smtClean="0"/>
              <a:t>players</a:t>
            </a:r>
          </a:p>
          <a:p>
            <a:r>
              <a:rPr lang="en-US" dirty="0" smtClean="0"/>
              <a:t>Uses HTML5, CSS, JavaScript and the Player API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6540" b="20106"/>
          <a:stretch/>
        </p:blipFill>
        <p:spPr>
          <a:xfrm>
            <a:off x="4472781" y="4187825"/>
            <a:ext cx="7454386" cy="31027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82381" y="7282497"/>
            <a:ext cx="601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Cross-platform standards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Developer-friendly </a:t>
            </a:r>
            <a:r>
              <a:rPr lang="en-US" dirty="0" smtClean="0">
                <a:solidFill>
                  <a:srgbClr val="3F4140"/>
                </a:solidFill>
                <a:latin typeface="Gotham-Light"/>
                <a:cs typeface="Gotham-Light"/>
              </a:rPr>
              <a:t>technologies</a:t>
            </a:r>
            <a:endParaRPr lang="en-US" dirty="0">
              <a:solidFill>
                <a:srgbClr val="3F4140"/>
              </a:solidFill>
              <a:latin typeface="Gotham-Light"/>
              <a:cs typeface="Gotham-Light"/>
            </a:endParaRPr>
          </a:p>
        </p:txBody>
      </p:sp>
    </p:spTree>
    <p:extLst>
      <p:ext uri="{BB962C8B-B14F-4D97-AF65-F5344CB8AC3E}">
        <p14:creationId xmlns:p14="http://schemas.microsoft.com/office/powerpoint/2010/main" val="16682174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Determine Element Selector –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9570235" cy="6848735"/>
          </a:xfrm>
        </p:spPr>
        <p:txBody>
          <a:bodyPr/>
          <a:lstStyle/>
          <a:p>
            <a:r>
              <a:rPr lang="en-US" dirty="0" smtClean="0"/>
              <a:t>In Chrome, right-click on fullscreen button</a:t>
            </a:r>
          </a:p>
          <a:p>
            <a:r>
              <a:rPr lang="en-US" dirty="0" smtClean="0"/>
              <a:t>Inspect elem</a:t>
            </a:r>
            <a:r>
              <a:rPr lang="en-US" dirty="0" smtClean="0"/>
              <a:t>ent</a:t>
            </a:r>
          </a:p>
          <a:p>
            <a:r>
              <a:rPr lang="en-US" dirty="0" smtClean="0"/>
              <a:t>Look at "path" in Development Tools</a:t>
            </a:r>
          </a:p>
          <a:p>
            <a:r>
              <a:rPr lang="en-US" dirty="0" smtClean="0"/>
              <a:t>Translate into style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50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 descr="full-screen-sty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225" y="1612900"/>
            <a:ext cx="7873756" cy="798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79948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Plugin to Player with Studio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6046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Plugin to Player with Studio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15068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/>
              <a:t>7</a:t>
            </a:r>
            <a:r>
              <a:rPr lang="en-US" dirty="0" smtClean="0"/>
              <a:t>: Customizing the Big Play Button with 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634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and Using a Plugin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8778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for Creating and Using a Custom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the JavaScript for the plugin in a separate file</a:t>
            </a:r>
          </a:p>
          <a:p>
            <a:r>
              <a:rPr lang="en-US" dirty="0" smtClean="0"/>
              <a:t>Create the CSS for the plugin in a separate file (if needed)</a:t>
            </a:r>
          </a:p>
          <a:p>
            <a:r>
              <a:rPr lang="en-US" dirty="0" smtClean="0"/>
              <a:t>Add the CSS and JavaScript to your HTML page</a:t>
            </a:r>
          </a:p>
          <a:p>
            <a:r>
              <a:rPr lang="en-US" dirty="0" smtClean="0"/>
              <a:t>From the player object, call the name of the plugin defined in the JavaScript</a:t>
            </a:r>
          </a:p>
          <a:p>
            <a:r>
              <a:rPr lang="en-US" dirty="0" smtClean="0"/>
              <a:t>Create an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options</a:t>
            </a:r>
            <a:r>
              <a:rPr lang="en-US" dirty="0" smtClean="0"/>
              <a:t> object, pass it to the plugin function definition and use (if needed)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14872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Plugin with 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Brightcove Player plugins must follow a general format: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videojs.plugin(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'pluginName'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, function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()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player =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this;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//Any JavaScript, HTML and CSS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endParaRPr lang="en-US" dirty="0" smtClean="0"/>
          </a:p>
          <a:p>
            <a:r>
              <a:rPr lang="en-US" dirty="0" smtClean="0"/>
              <a:t>Can also pass options to the plugin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846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Used in Plugin: myPlayer.el()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Gets </a:t>
            </a:r>
            <a:r>
              <a:rPr lang="en-US" dirty="0"/>
              <a:t>the </a:t>
            </a:r>
            <a:r>
              <a:rPr lang="en-US" dirty="0" smtClean="0"/>
              <a:t>player's </a:t>
            </a:r>
            <a:r>
              <a:rPr lang="en-US" dirty="0"/>
              <a:t>DOM </a:t>
            </a:r>
            <a:r>
              <a:rPr lang="en-US" dirty="0" smtClean="0"/>
              <a:t>element (what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 smtClean="0"/>
              <a:t> tag is transformed into); HTML5 Version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en-US" dirty="0" smtClean="0"/>
              <a:t>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57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3408734"/>
            <a:ext cx="13182600" cy="603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81051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Used in Plugin: myPlayer.el()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Gets </a:t>
            </a:r>
            <a:r>
              <a:rPr lang="en-US" dirty="0"/>
              <a:t>the </a:t>
            </a:r>
            <a:r>
              <a:rPr lang="en-US" dirty="0" smtClean="0"/>
              <a:t>player's </a:t>
            </a:r>
            <a:r>
              <a:rPr lang="en-US" dirty="0"/>
              <a:t>DOM </a:t>
            </a:r>
            <a:r>
              <a:rPr lang="en-US" dirty="0" smtClean="0"/>
              <a:t>element (what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 smtClean="0"/>
              <a:t> tag is transformed into); Flash Version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58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3425825"/>
            <a:ext cx="13505832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993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to Create Your Own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videojs.plugin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('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pluginDev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', function()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player = this,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 = document.createElement('p');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overlay.className = '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vjs-overlay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overlay.innerHTML = "Becoming a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plugin expert"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player.el().appendChild(overlay);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2493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Why: Code Samples 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Source Code Pro"/>
                <a:cs typeface="Source Code Pro"/>
                <a:hlinkClick r:id="rId3"/>
              </a:rPr>
              <a:t>http://docs.brightcove.com/en/video-cloud/brightcove-player/</a:t>
            </a:r>
            <a:r>
              <a:rPr lang="en-US" sz="2800" dirty="0" smtClean="0">
                <a:latin typeface="Source Code Pro"/>
                <a:cs typeface="Source Code Pro"/>
                <a:hlinkClick r:id="rId3"/>
              </a:rPr>
              <a:t>index.html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 descr="guides-and-sample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181" y="2587625"/>
            <a:ext cx="8585200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3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for Your Own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.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vjs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-overlay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background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-color: #333333;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color: white;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position: absolute;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079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Custom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&lt;link href="demo7-plugin-solution.css" rel="stylesheet"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script type="text/javascript" src="demo7-plugin-solution.js"&gt;&lt;/script&gt;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script type="text/javascript"&gt;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videojs('myPlayerID').ready(function(){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myPlayer = this;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this.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pluginDev()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/script&gt;</a:t>
            </a:r>
            <a:r>
              <a:rPr lang="en-US" sz="3200" dirty="0"/>
              <a:t> </a:t>
            </a:r>
            <a:endParaRPr lang="en-US" sz="32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3821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8</a:t>
            </a:r>
            <a:r>
              <a:rPr lang="en-US" dirty="0" smtClean="0"/>
              <a:t>: </a:t>
            </a:r>
            <a:r>
              <a:rPr lang="en-US" dirty="0"/>
              <a:t>Creating </a:t>
            </a:r>
            <a:r>
              <a:rPr lang="en-US" dirty="0" smtClean="0"/>
              <a:t>an Overlay </a:t>
            </a:r>
            <a:r>
              <a:rPr lang="en-US" dirty="0" smtClean="0"/>
              <a:t>Plugin </a:t>
            </a:r>
            <a:r>
              <a:rPr lang="en-US" dirty="0"/>
              <a:t>and Adding it to a </a:t>
            </a:r>
            <a:r>
              <a:rPr lang="en-US" dirty="0" smtClean="0"/>
              <a:t>Player (No Options)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558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 in Options to the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an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options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object that contains the desired data</a:t>
            </a:r>
          </a:p>
          <a:p>
            <a:r>
              <a:rPr lang="en-US" dirty="0" smtClean="0"/>
              <a:t>Pass the object as a parameter to the plugin</a:t>
            </a:r>
          </a:p>
          <a:p>
            <a:r>
              <a:rPr lang="en-US" dirty="0" smtClean="0"/>
              <a:t>Use the data in the plugin as desired using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object.property</a:t>
            </a:r>
            <a:r>
              <a:rPr lang="en-US" dirty="0" smtClean="0"/>
              <a:t> notation</a:t>
            </a:r>
          </a:p>
          <a:p>
            <a:r>
              <a:rPr lang="en-US" dirty="0" smtClean="0"/>
              <a:t>In HTML page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var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= {"</a:t>
            </a:r>
            <a:r>
              <a:rPr lang="en-US" sz="3200" dirty="0">
                <a:solidFill>
                  <a:srgbClr val="008000"/>
                </a:solidFill>
                <a:latin typeface="Source Code Pro"/>
                <a:cs typeface="Source Code Pro"/>
              </a:rPr>
              <a:t>overlayText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":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"Custom data"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this.devName(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r>
              <a:rPr lang="en-US" dirty="0" smtClean="0"/>
              <a:t>In plugin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videojs.plugin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'devName'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, function(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{..}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overlay.innerHTML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.</a:t>
            </a:r>
            <a:r>
              <a:rPr lang="en-US" sz="3200" dirty="0">
                <a:solidFill>
                  <a:srgbClr val="008000"/>
                </a:solidFill>
                <a:latin typeface="Source Code Pro"/>
                <a:cs typeface="Source Code Pro"/>
              </a:rPr>
              <a:t>overlayText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60664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8</a:t>
            </a:r>
            <a:r>
              <a:rPr lang="en-US" dirty="0" smtClean="0"/>
              <a:t>: </a:t>
            </a:r>
            <a:r>
              <a:rPr lang="en-US" dirty="0"/>
              <a:t>Creating an Overlay Plugin and Adding it to a Player </a:t>
            </a:r>
            <a:r>
              <a:rPr lang="en-US" dirty="0" smtClean="0"/>
              <a:t>(With </a:t>
            </a:r>
            <a:r>
              <a:rPr lang="en-US" dirty="0"/>
              <a:t>Options)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95759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Matt Boles</a:t>
            </a:r>
          </a:p>
          <a:p>
            <a:r>
              <a:rPr lang="en-US" dirty="0" smtClean="0"/>
              <a:t>mboles@brightcove.com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1847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758690"/>
            <a:ext cx="15877477" cy="6848735"/>
          </a:xfrm>
        </p:spPr>
        <p:txBody>
          <a:bodyPr/>
          <a:lstStyle/>
          <a:p>
            <a:r>
              <a:rPr lang="en-US" sz="3600" dirty="0"/>
              <a:t>Introducing the Course</a:t>
            </a:r>
          </a:p>
          <a:p>
            <a:r>
              <a:rPr lang="en-US" sz="3600" dirty="0"/>
              <a:t>Setting Up to Develop with Brightcove Player</a:t>
            </a:r>
          </a:p>
          <a:p>
            <a:r>
              <a:rPr lang="en-US" sz="3600" dirty="0" smtClean="0"/>
              <a:t>Using </a:t>
            </a:r>
            <a:r>
              <a:rPr lang="en-US" sz="3600" dirty="0"/>
              <a:t>JavaScript with Brightcove Player</a:t>
            </a:r>
          </a:p>
          <a:p>
            <a:r>
              <a:rPr lang="en-US" sz="3600" dirty="0"/>
              <a:t>Getting Started with Brightcove Player Development</a:t>
            </a:r>
          </a:p>
          <a:p>
            <a:r>
              <a:rPr lang="en-US" sz="3600" dirty="0"/>
              <a:t>Demo 1: Using the API to Play a Video </a:t>
            </a:r>
          </a:p>
          <a:p>
            <a:r>
              <a:rPr lang="en-US" sz="3600" dirty="0"/>
              <a:t>Using the Player Catalog</a:t>
            </a:r>
          </a:p>
          <a:p>
            <a:r>
              <a:rPr lang="en-US" sz="3600" dirty="0"/>
              <a:t>Demo 2: Dynamically Loading and Playing a </a:t>
            </a:r>
            <a:r>
              <a:rPr lang="en-US" sz="3600" dirty="0" smtClean="0"/>
              <a:t>Video</a:t>
            </a:r>
          </a:p>
          <a:p>
            <a:r>
              <a:rPr lang="en-US" sz="3600" dirty="0"/>
              <a:t>Using the mediainfo </a:t>
            </a:r>
            <a:r>
              <a:rPr lang="en-US" sz="3600" dirty="0" smtClean="0"/>
              <a:t>Property</a:t>
            </a:r>
          </a:p>
          <a:p>
            <a:r>
              <a:rPr lang="en-US" sz="3600" dirty="0"/>
              <a:t>Demo 3: Display Video Information in the HTML </a:t>
            </a:r>
            <a:r>
              <a:rPr lang="en-US" sz="3600" dirty="0" smtClean="0"/>
              <a:t>Page</a:t>
            </a:r>
          </a:p>
          <a:p>
            <a:r>
              <a:rPr lang="en-US" sz="3600" dirty="0"/>
              <a:t>Using the iframe Player Implementation</a:t>
            </a:r>
          </a:p>
          <a:p>
            <a:r>
              <a:rPr lang="en-US" sz="3600" dirty="0"/>
              <a:t>Demo 4: Changing the Video in an iframe Player Implementat</a:t>
            </a:r>
            <a:r>
              <a:rPr lang="en-US" dirty="0"/>
              <a:t>ion 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0227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 (cont)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Using the iframe Player Implementation</a:t>
            </a:r>
          </a:p>
          <a:p>
            <a:r>
              <a:rPr lang="en-US" sz="3600" dirty="0"/>
              <a:t>Demo </a:t>
            </a:r>
            <a:r>
              <a:rPr lang="en-US" sz="3600" dirty="0" smtClean="0"/>
              <a:t>4: </a:t>
            </a:r>
            <a:r>
              <a:rPr lang="en-US" sz="3600" dirty="0"/>
              <a:t>Changing the Video in an iframe Player Implementation </a:t>
            </a:r>
          </a:p>
          <a:p>
            <a:r>
              <a:rPr lang="en-US" sz="3600" dirty="0"/>
              <a:t>Adding a Brightcove Plugin to a Player</a:t>
            </a:r>
          </a:p>
          <a:p>
            <a:r>
              <a:rPr lang="en-US" sz="3600" dirty="0"/>
              <a:t>Demo </a:t>
            </a:r>
            <a:r>
              <a:rPr lang="en-US" sz="3600" dirty="0" smtClean="0"/>
              <a:t>5: </a:t>
            </a:r>
            <a:r>
              <a:rPr lang="en-US" sz="3600" dirty="0"/>
              <a:t>Adding the Overlay Plugin to a </a:t>
            </a:r>
            <a:r>
              <a:rPr lang="en-US" sz="3600" dirty="0" smtClean="0"/>
              <a:t>Player</a:t>
            </a:r>
            <a:endParaRPr lang="en-US" sz="3600" dirty="0">
              <a:solidFill>
                <a:srgbClr val="FF0000"/>
              </a:solidFill>
            </a:endParaRPr>
          </a:p>
          <a:p>
            <a:r>
              <a:rPr lang="en-US" sz="3600" dirty="0"/>
              <a:t>Demo </a:t>
            </a:r>
            <a:r>
              <a:rPr lang="en-US" sz="3600" dirty="0" smtClean="0"/>
              <a:t>6: </a:t>
            </a:r>
            <a:r>
              <a:rPr lang="en-US" sz="3600" dirty="0"/>
              <a:t>Using the IMA Plugin to Play VAST </a:t>
            </a:r>
            <a:r>
              <a:rPr lang="en-US" sz="3600" dirty="0" smtClean="0"/>
              <a:t>Ads</a:t>
            </a:r>
          </a:p>
          <a:p>
            <a:r>
              <a:rPr lang="en-US" sz="3600" dirty="0"/>
              <a:t>Customizing Player Appearance</a:t>
            </a:r>
          </a:p>
          <a:p>
            <a:r>
              <a:rPr lang="en-US" sz="3600" dirty="0"/>
              <a:t>Demo </a:t>
            </a:r>
            <a:r>
              <a:rPr lang="en-US" sz="3600" dirty="0" smtClean="0"/>
              <a:t>7: </a:t>
            </a:r>
            <a:r>
              <a:rPr lang="en-US" sz="3600" dirty="0"/>
              <a:t>Use CSS </a:t>
            </a:r>
            <a:r>
              <a:rPr lang="en-US" sz="3600"/>
              <a:t>to </a:t>
            </a:r>
            <a:r>
              <a:rPr lang="en-US" sz="3600" smtClean="0"/>
              <a:t>Customize </a:t>
            </a:r>
            <a:r>
              <a:rPr lang="en-US" sz="3600" dirty="0" smtClean="0"/>
              <a:t>Big Play </a:t>
            </a:r>
            <a:r>
              <a:rPr lang="en-US" sz="3600" dirty="0"/>
              <a:t>Button</a:t>
            </a:r>
          </a:p>
          <a:p>
            <a:r>
              <a:rPr lang="en-US" sz="3600" dirty="0" smtClean="0"/>
              <a:t>Creating </a:t>
            </a:r>
            <a:r>
              <a:rPr lang="en-US" sz="3600" dirty="0"/>
              <a:t>and Using a </a:t>
            </a:r>
            <a:r>
              <a:rPr lang="en-US" sz="3600" dirty="0" smtClean="0"/>
              <a:t>Plugin</a:t>
            </a:r>
          </a:p>
          <a:p>
            <a:r>
              <a:rPr lang="en-US" sz="3600" dirty="0"/>
              <a:t>Demo </a:t>
            </a:r>
            <a:r>
              <a:rPr lang="en-US" sz="3600" dirty="0" smtClean="0"/>
              <a:t>8: </a:t>
            </a:r>
            <a:r>
              <a:rPr lang="en-US" sz="3600" dirty="0"/>
              <a:t>Creating an Overlay Plugin and Adding it to a Player </a:t>
            </a:r>
            <a:endParaRPr lang="en-US" sz="36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8277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session is designed for developers with basic HTML and JavaScript experience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</a:t>
            </a:r>
            <a:r>
              <a:rPr lang="en-US" dirty="0" smtClean="0"/>
              <a:t>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45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16x9-template">
  <a:themeElements>
    <a:clrScheme name="Brightcove_Q3_2014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E2B69E2C-B113-4B58-92F2-73639C295189}"/>
    </a:ext>
  </a:extLst>
</a:theme>
</file>

<file path=ppt/theme/theme2.xml><?xml version="1.0" encoding="utf-8"?>
<a:theme xmlns:a="http://schemas.openxmlformats.org/drawingml/2006/main" name="Brightcove Dar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C099BF17-C8B7-4BE4-B7A9-F9964453B8ED}"/>
    </a:ext>
  </a:extLst>
</a:theme>
</file>

<file path=ppt/theme/theme3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3895BFDA-DD2F-40AB-A4AF-F0BD206DA9BF}"/>
    </a:ext>
  </a:extLst>
</a:theme>
</file>

<file path=ppt/theme/theme4.xml><?xml version="1.0" encoding="utf-8"?>
<a:theme xmlns:a="http://schemas.openxmlformats.org/drawingml/2006/main" name="Product titles with tag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2E91D1BA-F315-4F6F-ABF8-9584CB0798AE}"/>
    </a:ext>
  </a:extLst>
</a:theme>
</file>

<file path=ppt/theme/theme5.xml><?xml version="1.0" encoding="utf-8"?>
<a:theme xmlns:a="http://schemas.openxmlformats.org/drawingml/2006/main" name="Products with no taglin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25F19BAD-74FA-47F8-BCA9-3B24D0DC190F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bc-16x9-template.potx</Template>
  <TotalTime>8609</TotalTime>
  <Words>2537</Words>
  <Application>Microsoft Macintosh PowerPoint</Application>
  <PresentationFormat>Custom</PresentationFormat>
  <Paragraphs>449</Paragraphs>
  <Slides>65</Slides>
  <Notes>44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65</vt:i4>
      </vt:variant>
    </vt:vector>
  </HeadingPairs>
  <TitlesOfParts>
    <vt:vector size="70" baseType="lpstr">
      <vt:lpstr>bc-16x9-template</vt:lpstr>
      <vt:lpstr>Brightcove Dark</vt:lpstr>
      <vt:lpstr>2014 Titles</vt:lpstr>
      <vt:lpstr>Product titles with tagline</vt:lpstr>
      <vt:lpstr>Products with no taglines</vt:lpstr>
      <vt:lpstr>PowerPoint Presentation</vt:lpstr>
      <vt:lpstr>Developing with Brightcove Player</vt:lpstr>
      <vt:lpstr>Introducing the Course</vt:lpstr>
      <vt:lpstr>What: Brightcove Player</vt:lpstr>
      <vt:lpstr>What: Brightcove Player Development</vt:lpstr>
      <vt:lpstr>Why: Code Samples and Solutions</vt:lpstr>
      <vt:lpstr>How: Agenda</vt:lpstr>
      <vt:lpstr>How: Agenda (cont)</vt:lpstr>
      <vt:lpstr>Prerequisites</vt:lpstr>
      <vt:lpstr>Setting Up to Develop with Brightcove Player</vt:lpstr>
      <vt:lpstr>Setup</vt:lpstr>
      <vt:lpstr>Getting Session Materials</vt:lpstr>
      <vt:lpstr>Brightcove Player API Documentation</vt:lpstr>
      <vt:lpstr>Using JavaScript with Brightcove Player</vt:lpstr>
      <vt:lpstr>JavaScript Code Dilemma</vt:lpstr>
      <vt:lpstr>API Is Event Driven</vt:lpstr>
      <vt:lpstr>Callback Function Implementations</vt:lpstr>
      <vt:lpstr>Getting Started with Brightcove Player Development</vt:lpstr>
      <vt:lpstr>Get Reference to Player </vt:lpstr>
      <vt:lpstr>Player Methods</vt:lpstr>
      <vt:lpstr>Player Events</vt:lpstr>
      <vt:lpstr>Demo 1: Using the API to Play a Video and Display Event Object </vt:lpstr>
      <vt:lpstr>Using the Player Catalog</vt:lpstr>
      <vt:lpstr>Player Catalog</vt:lpstr>
      <vt:lpstr>Returned Object from getVideo()</vt:lpstr>
      <vt:lpstr>Demo 2: Dynamically Loading and Playing a Video</vt:lpstr>
      <vt:lpstr>Using the mediainfo Property</vt:lpstr>
      <vt:lpstr>mediainfo Property</vt:lpstr>
      <vt:lpstr>Data in mediainfo</vt:lpstr>
      <vt:lpstr>Access mediainfo Data</vt:lpstr>
      <vt:lpstr>Demo 3: Display Video Information in the HTML Page</vt:lpstr>
      <vt:lpstr>Using the iframe Player Implementation</vt:lpstr>
      <vt:lpstr>Advantages of iframe Player Implementation</vt:lpstr>
      <vt:lpstr>When You Cannot Use iframe Implementation</vt:lpstr>
      <vt:lpstr>Dynamically Change Video in iframe</vt:lpstr>
      <vt:lpstr>Communicate Between HTML Page and iframe</vt:lpstr>
      <vt:lpstr>Demo 4: Changing the Video in an iframe Player Implementation 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Demo 5: Adding the Overlay Plugin to a Player AND/OR Demo 6: Using the IMA Plugin to Play VAST Ads </vt:lpstr>
      <vt:lpstr>Customizing Player Appearance</vt:lpstr>
      <vt:lpstr>Customization Approaches</vt:lpstr>
      <vt:lpstr>Steps for Customization of Player Appearance </vt:lpstr>
      <vt:lpstr>Determine Element Selector – Example 1</vt:lpstr>
      <vt:lpstr>Determine Element Selector – Example 2</vt:lpstr>
      <vt:lpstr>Add Plugin to Player with Studio UI</vt:lpstr>
      <vt:lpstr>Add Plugin to Player with Studio UI</vt:lpstr>
      <vt:lpstr>Demo 7: Customizing the Big Play Button with CSS</vt:lpstr>
      <vt:lpstr>Creating and Using a Plugin</vt:lpstr>
      <vt:lpstr>Process for Creating and Using a Custom Plugin</vt:lpstr>
      <vt:lpstr>Creating a Plugin with JavaScript</vt:lpstr>
      <vt:lpstr>Used in Plugin: myPlayer.el() Method</vt:lpstr>
      <vt:lpstr>Used in Plugin: myPlayer.el() Method</vt:lpstr>
      <vt:lpstr>JavaScript to Create Your Own Overlay</vt:lpstr>
      <vt:lpstr>CSS for Your Own Overlay</vt:lpstr>
      <vt:lpstr>Use Custom Plugin</vt:lpstr>
      <vt:lpstr>Demo 8: Creating an Overlay Plugin and Adding it to a Player (No Options)</vt:lpstr>
      <vt:lpstr>Pass in Options to the Plugin</vt:lpstr>
      <vt:lpstr>Demo 8: Creating an Overlay Plugin and Adding it to a Player (With Options)</vt:lpstr>
      <vt:lpstr>Thank You!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</dc:creator>
  <cp:lastModifiedBy>Matt Boles</cp:lastModifiedBy>
  <cp:revision>69</cp:revision>
  <dcterms:created xsi:type="dcterms:W3CDTF">2014-09-13T21:02:55Z</dcterms:created>
  <dcterms:modified xsi:type="dcterms:W3CDTF">2015-02-13T20:46:25Z</dcterms:modified>
</cp:coreProperties>
</file>

<file path=docProps/thumbnail.jpeg>
</file>